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93" r:id="rId5"/>
    <p:sldId id="290" r:id="rId6"/>
    <p:sldId id="285" r:id="rId7"/>
    <p:sldId id="259" r:id="rId8"/>
    <p:sldId id="291" r:id="rId9"/>
    <p:sldId id="261" r:id="rId10"/>
    <p:sldId id="262" r:id="rId11"/>
    <p:sldId id="292" r:id="rId12"/>
    <p:sldId id="263" r:id="rId13"/>
    <p:sldId id="264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90" y="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Сыры!$B$57:$B$76</c:f>
              <c:strCache>
                <c:ptCount val="16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  <c:pt idx="7">
                  <c:v>Благоустройство </c:v>
                </c:pt>
                <c:pt idx="8">
                  <c:v>Охрана окружающей среды</c:v>
                </c:pt>
                <c:pt idx="9">
                  <c:v>Профессиональное образование</c:v>
                </c:pt>
                <c:pt idx="10">
                  <c:v>Профилактика межнациональных конфликтов</c:v>
                </c:pt>
                <c:pt idx="11">
                  <c:v> Участие в городских праздничных мероприятий</c:v>
                </c:pt>
                <c:pt idx="12">
                  <c:v>Сохранение местных традиций</c:v>
                </c:pt>
                <c:pt idx="13">
                  <c:v>Организация досуговых мероприятий</c:v>
                </c:pt>
                <c:pt idx="14">
                  <c:v>Физкультурно-оздоровительные мероприятия</c:v>
                </c:pt>
                <c:pt idx="15">
                  <c:v>Средства массовой информации</c:v>
                </c:pt>
              </c:strCache>
            </c:strRef>
          </c:cat>
          <c:val>
            <c:numRef>
              <c:f>Сыры!$C$57:$C$76</c:f>
              <c:numCache>
                <c:formatCode>#\ ##0.0</c:formatCode>
                <c:ptCount val="16"/>
                <c:pt idx="0" formatCode="General">
                  <c:v>107</c:v>
                </c:pt>
                <c:pt idx="1">
                  <c:v>3.8</c:v>
                </c:pt>
                <c:pt idx="2">
                  <c:v>7.6</c:v>
                </c:pt>
                <c:pt idx="3">
                  <c:v>3.8</c:v>
                </c:pt>
                <c:pt idx="4">
                  <c:v>80.3</c:v>
                </c:pt>
                <c:pt idx="5">
                  <c:v>75</c:v>
                </c:pt>
                <c:pt idx="6">
                  <c:v>429</c:v>
                </c:pt>
                <c:pt idx="7">
                  <c:v>31608.9</c:v>
                </c:pt>
                <c:pt idx="8">
                  <c:v>2.8</c:v>
                </c:pt>
                <c:pt idx="9">
                  <c:v>36</c:v>
                </c:pt>
                <c:pt idx="10">
                  <c:v>3.8</c:v>
                </c:pt>
                <c:pt idx="11">
                  <c:v>4609.3999999999996</c:v>
                </c:pt>
                <c:pt idx="12">
                  <c:v>497</c:v>
                </c:pt>
                <c:pt idx="13">
                  <c:v>512.9</c:v>
                </c:pt>
                <c:pt idx="14">
                  <c:v>0</c:v>
                </c:pt>
                <c:pt idx="15">
                  <c:v>2436.3000000000002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Сыры!$B$57:$B$65</c:f>
              <c:strCache>
                <c:ptCount val="6"/>
                <c:pt idx="0">
                  <c:v>Формирование архивных фондов</c:v>
                </c:pt>
                <c:pt idx="1">
                  <c:v>Профилактика терроризма и экстремизма</c:v>
                </c:pt>
                <c:pt idx="2">
                  <c:v>Профилактика наркомании </c:v>
                </c:pt>
                <c:pt idx="3">
                  <c:v>Обучение действиям в чрезвычайных ситуациях</c:v>
                </c:pt>
                <c:pt idx="4">
                  <c:v>Общественные работы</c:v>
                </c:pt>
                <c:pt idx="5">
                  <c:v>Трудоустройство несовершеннолетних</c:v>
                </c:pt>
              </c:strCache>
            </c:strRef>
          </c:cat>
          <c:val>
            <c:numRef>
              <c:f>Сыры!$C$57:$C$65</c:f>
              <c:numCache>
                <c:formatCode>#\ ##0.0</c:formatCode>
                <c:ptCount val="6"/>
                <c:pt idx="0" formatCode="General">
                  <c:v>107</c:v>
                </c:pt>
                <c:pt idx="1">
                  <c:v>7.6</c:v>
                </c:pt>
                <c:pt idx="2">
                  <c:v>3.8</c:v>
                </c:pt>
                <c:pt idx="3">
                  <c:v>80.3</c:v>
                </c:pt>
                <c:pt idx="4">
                  <c:v>75</c:v>
                </c:pt>
                <c:pt idx="5">
                  <c:v>429</c:v>
                </c:pt>
              </c:numCache>
            </c:numRef>
          </c:val>
          <c:extLst/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Сыры!$B$57:$B$65</c:f>
              <c:strCache>
                <c:ptCount val="6"/>
                <c:pt idx="0">
                  <c:v>Формирование архивных фондов</c:v>
                </c:pt>
                <c:pt idx="1">
                  <c:v>Профилактика терроризма и экстремизма</c:v>
                </c:pt>
                <c:pt idx="2">
                  <c:v>Профилактика наркомании </c:v>
                </c:pt>
                <c:pt idx="3">
                  <c:v>Обучение действиям в чрезвычайных ситуациях</c:v>
                </c:pt>
                <c:pt idx="4">
                  <c:v>Общественные работы</c:v>
                </c:pt>
                <c:pt idx="5">
                  <c:v>Трудоустройство несовершеннолетних</c:v>
                </c:pt>
              </c:strCache>
            </c:strRef>
          </c:cat>
          <c:val>
            <c:numRef>
              <c:f>Сыры!$D$57:$D$65</c:f>
              <c:numCache>
                <c:formatCode>#\ ##0.0</c:formatCode>
                <c:ptCount val="6"/>
                <c:pt idx="0" formatCode="0.0">
                  <c:v>106.5</c:v>
                </c:pt>
                <c:pt idx="1">
                  <c:v>0</c:v>
                </c:pt>
                <c:pt idx="2">
                  <c:v>0</c:v>
                </c:pt>
                <c:pt idx="3">
                  <c:v>80.2</c:v>
                </c:pt>
                <c:pt idx="4">
                  <c:v>75</c:v>
                </c:pt>
                <c:pt idx="5">
                  <c:v>408.9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0557992"/>
        <c:axId val="245187448"/>
      </c:barChart>
      <c:catAx>
        <c:axId val="210557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87448"/>
        <c:crosses val="autoZero"/>
        <c:auto val="1"/>
        <c:lblAlgn val="ctr"/>
        <c:lblOffset val="100"/>
        <c:noMultiLvlLbl val="0"/>
      </c:catAx>
      <c:valAx>
        <c:axId val="245187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55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04420537493902"/>
          <c:y val="7.5229528570217252E-2"/>
          <c:w val="0.56117999561521037"/>
          <c:h val="0.85786488131344685"/>
        </c:manualLayout>
      </c:layout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Сыры!$B$66:$B$76</c:f>
              <c:strCache>
                <c:ptCount val="7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Сохранение местных традиций</c:v>
                </c:pt>
                <c:pt idx="4">
                  <c:v>Организация досуговых мероприятий</c:v>
                </c:pt>
                <c:pt idx="5">
                  <c:v>Физкультурно-оздоровительные мероприятия</c:v>
                </c:pt>
                <c:pt idx="6">
                  <c:v>Средства массовой информации</c:v>
                </c:pt>
              </c:strCache>
            </c:strRef>
          </c:cat>
          <c:val>
            <c:numRef>
              <c:f>Сыры!$C$66:$C$76</c:f>
              <c:numCache>
                <c:formatCode>#\ ##0.0</c:formatCode>
                <c:ptCount val="7"/>
                <c:pt idx="0">
                  <c:v>31608.9</c:v>
                </c:pt>
                <c:pt idx="1">
                  <c:v>2.8</c:v>
                </c:pt>
                <c:pt idx="2">
                  <c:v>36</c:v>
                </c:pt>
                <c:pt idx="3">
                  <c:v>497</c:v>
                </c:pt>
                <c:pt idx="4">
                  <c:v>512.9</c:v>
                </c:pt>
                <c:pt idx="5">
                  <c:v>0</c:v>
                </c:pt>
                <c:pt idx="6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Сыры!$B$66:$B$76</c:f>
              <c:strCache>
                <c:ptCount val="7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Сохранение местных традиций</c:v>
                </c:pt>
                <c:pt idx="4">
                  <c:v>Организация досуговых мероприятий</c:v>
                </c:pt>
                <c:pt idx="5">
                  <c:v>Физкультурно-оздоровительные мероприятия</c:v>
                </c:pt>
                <c:pt idx="6">
                  <c:v>Средства массовой информации</c:v>
                </c:pt>
              </c:strCache>
            </c:strRef>
          </c:cat>
          <c:val>
            <c:numRef>
              <c:f>Сыры!$D$66:$D$76</c:f>
              <c:numCache>
                <c:formatCode>#\ ##0.0</c:formatCode>
                <c:ptCount val="7"/>
                <c:pt idx="0">
                  <c:v>31605.8</c:v>
                </c:pt>
                <c:pt idx="1">
                  <c:v>0</c:v>
                </c:pt>
                <c:pt idx="2">
                  <c:v>36</c:v>
                </c:pt>
                <c:pt idx="3">
                  <c:v>495.3</c:v>
                </c:pt>
                <c:pt idx="4">
                  <c:v>512.70000000000005</c:v>
                </c:pt>
                <c:pt idx="5">
                  <c:v>0</c:v>
                </c:pt>
                <c:pt idx="6">
                  <c:v>2435.4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5190584"/>
        <c:axId val="245190192"/>
      </c:barChart>
      <c:catAx>
        <c:axId val="24519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90192"/>
        <c:crosses val="autoZero"/>
        <c:auto val="1"/>
        <c:lblAlgn val="ctr"/>
        <c:lblOffset val="100"/>
        <c:noMultiLvlLbl val="0"/>
      </c:catAx>
      <c:valAx>
        <c:axId val="24519019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4519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958667417486938E-2"/>
          <c:y val="4.1994750656167978E-2"/>
          <c:w val="0.94876770186836523"/>
          <c:h val="0.9230096237970253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Сыры!$B$5:$B$12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Сыры!$C$5:$C$12</c:f>
              <c:numCache>
                <c:formatCode>#\ ##0.0</c:formatCode>
                <c:ptCount val="7"/>
                <c:pt idx="0">
                  <c:v>9500</c:v>
                </c:pt>
                <c:pt idx="1">
                  <c:v>881.8</c:v>
                </c:pt>
                <c:pt idx="2">
                  <c:v>100.7</c:v>
                </c:pt>
                <c:pt idx="3">
                  <c:v>0.1</c:v>
                </c:pt>
                <c:pt idx="4">
                  <c:v>39964.300000000003</c:v>
                </c:pt>
                <c:pt idx="5">
                  <c:v>16754.3</c:v>
                </c:pt>
                <c:pt idx="6">
                  <c:v>11936.1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Сыры!$B$4:$B$12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Сыры!$C$4:$C$12</c:f>
              <c:numCache>
                <c:formatCode>#\ ##0.0</c:formatCode>
                <c:ptCount val="7"/>
                <c:pt idx="0">
                  <c:v>9500</c:v>
                </c:pt>
                <c:pt idx="1">
                  <c:v>881.8</c:v>
                </c:pt>
                <c:pt idx="2">
                  <c:v>100.7</c:v>
                </c:pt>
                <c:pt idx="3">
                  <c:v>0.1</c:v>
                </c:pt>
                <c:pt idx="4">
                  <c:v>39964.300000000003</c:v>
                </c:pt>
                <c:pt idx="5">
                  <c:v>16754.3</c:v>
                </c:pt>
                <c:pt idx="6">
                  <c:v>11936.1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Сыры!$B$4:$B$12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Сыры!$D$4:$D$12</c:f>
              <c:numCache>
                <c:formatCode>#\ ##0.0</c:formatCode>
                <c:ptCount val="7"/>
                <c:pt idx="0">
                  <c:v>10694</c:v>
                </c:pt>
                <c:pt idx="1">
                  <c:v>1084</c:v>
                </c:pt>
                <c:pt idx="2">
                  <c:v>96.7</c:v>
                </c:pt>
                <c:pt idx="3">
                  <c:v>0</c:v>
                </c:pt>
                <c:pt idx="4">
                  <c:v>39964.300000000003</c:v>
                </c:pt>
                <c:pt idx="5">
                  <c:v>16752.5</c:v>
                </c:pt>
                <c:pt idx="6">
                  <c:v>11579.5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5187056"/>
        <c:axId val="245188232"/>
      </c:barChart>
      <c:catAx>
        <c:axId val="24518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88232"/>
        <c:crosses val="autoZero"/>
        <c:auto val="1"/>
        <c:lblAlgn val="ctr"/>
        <c:lblOffset val="100"/>
        <c:noMultiLvlLbl val="0"/>
      </c:catAx>
      <c:valAx>
        <c:axId val="24518823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4518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7183812193974571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19748175803E-2"/>
          <c:w val="0.99744603337813165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Сыры!$B$24:$B$51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Сыры!$C$24:$C$51</c:f>
              <c:numCache>
                <c:formatCode>#\ ##0.0</c:formatCode>
                <c:ptCount val="10"/>
                <c:pt idx="0">
                  <c:v>23005</c:v>
                </c:pt>
                <c:pt idx="1">
                  <c:v>80.3</c:v>
                </c:pt>
                <c:pt idx="2">
                  <c:v>504</c:v>
                </c:pt>
                <c:pt idx="3">
                  <c:v>39507.300000000003</c:v>
                </c:pt>
                <c:pt idx="4">
                  <c:v>2.8</c:v>
                </c:pt>
                <c:pt idx="5">
                  <c:v>39.799999999999997</c:v>
                </c:pt>
                <c:pt idx="6">
                  <c:v>5619.3</c:v>
                </c:pt>
                <c:pt idx="7">
                  <c:v>10417.199999999999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Сыры!$C$30</c15:sqref>
                  <c15:spPr xmlns:c15="http://schemas.microsoft.com/office/drawing/2012/chart"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Сыры!$C$32</c15:sqref>
                  <c15:spPr xmlns:c15="http://schemas.microsoft.com/office/drawing/2012/chart"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Сыры!$C$35</c15:sqref>
                  <c15:spPr xmlns:c15="http://schemas.microsoft.com/office/drawing/2012/chart">
                    <a:solidFill>
                      <a:schemeClr val="accent6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Сыры!$C$38</c15:sqref>
                  <c15:spPr xmlns:c15="http://schemas.microsoft.com/office/drawing/2012/chart"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Сыры!$C$40</c15:sqref>
                  <c15:spPr xmlns:c15="http://schemas.microsoft.com/office/drawing/2012/chart">
                    <a:solidFill>
                      <a:schemeClr val="accent6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  <c15:categoryFilterException>
                  <c15:sqref>Сыры!$C$45</c15:sqref>
                  <c15:spPr xmlns:c15="http://schemas.microsoft.com/office/drawing/2012/chart">
                    <a:solidFill>
                      <a:schemeClr val="accent4">
                        <a:lumMod val="80000"/>
                        <a:lumOff val="20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15:spPr>
                  <c15:bubble3D val="0"/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77817365587124"/>
          <c:y val="9.2255588529973911E-2"/>
          <c:w val="0.73702784623746198"/>
          <c:h val="0.87755308012092093"/>
        </c:manualLayout>
      </c:layout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Сыры!$B$24:$B$51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Сыры!$C$24:$C$51</c:f>
              <c:numCache>
                <c:formatCode>#\ ##0.0</c:formatCode>
                <c:ptCount val="10"/>
                <c:pt idx="0">
                  <c:v>23005</c:v>
                </c:pt>
                <c:pt idx="1">
                  <c:v>80.3</c:v>
                </c:pt>
                <c:pt idx="2">
                  <c:v>504</c:v>
                </c:pt>
                <c:pt idx="3">
                  <c:v>39507.300000000003</c:v>
                </c:pt>
                <c:pt idx="4">
                  <c:v>2.8</c:v>
                </c:pt>
                <c:pt idx="5">
                  <c:v>39.799999999999997</c:v>
                </c:pt>
                <c:pt idx="6">
                  <c:v>5619.3</c:v>
                </c:pt>
                <c:pt idx="7">
                  <c:v>10417.199999999999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Сыры!$B$24:$B$51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Сыры!$D$24:$D$51</c:f>
              <c:numCache>
                <c:formatCode>#\ ##0.0</c:formatCode>
                <c:ptCount val="10"/>
                <c:pt idx="0">
                  <c:v>22615</c:v>
                </c:pt>
                <c:pt idx="1">
                  <c:v>80.2</c:v>
                </c:pt>
                <c:pt idx="2">
                  <c:v>483.9</c:v>
                </c:pt>
                <c:pt idx="3">
                  <c:v>39488.6</c:v>
                </c:pt>
                <c:pt idx="4">
                  <c:v>0</c:v>
                </c:pt>
                <c:pt idx="5">
                  <c:v>36</c:v>
                </c:pt>
                <c:pt idx="6">
                  <c:v>5600.1</c:v>
                </c:pt>
                <c:pt idx="7">
                  <c:v>10163.700000000001</c:v>
                </c:pt>
                <c:pt idx="8">
                  <c:v>0</c:v>
                </c:pt>
                <c:pt idx="9">
                  <c:v>2435.4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0559952"/>
        <c:axId val="210560344"/>
      </c:barChart>
      <c:catAx>
        <c:axId val="21055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560344"/>
        <c:crosses val="autoZero"/>
        <c:auto val="1"/>
        <c:lblAlgn val="ctr"/>
        <c:lblOffset val="100"/>
        <c:noMultiLvlLbl val="0"/>
      </c:catAx>
      <c:valAx>
        <c:axId val="21056034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1055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за 2023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 МО </a:t>
            </a:r>
            <a:r>
              <a:rPr lang="ru-RU" b="1" dirty="0">
                <a:solidFill>
                  <a:schemeClr val="tx1"/>
                </a:solidFill>
              </a:rPr>
              <a:t>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202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финансовый год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389006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доходов бюджета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53667"/>
              </p:ext>
            </p:extLst>
          </p:nvPr>
        </p:nvGraphicFramePr>
        <p:xfrm>
          <a:off x="2763632" y="2272940"/>
          <a:ext cx="8888437" cy="411479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985873"/>
                <a:gridCol w="998241"/>
                <a:gridCol w="1006470"/>
                <a:gridCol w="1087117"/>
                <a:gridCol w="810736"/>
              </a:tblGrid>
              <a:tr h="582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10 482,6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11 874,7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113,28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10 694,0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112,57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Доходы от компенсации затрат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1 084,0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122,93</a:t>
                      </a:r>
                    </a:p>
                  </a:txBody>
                  <a:tcPr marL="9525" marR="9525" marT="9525" marB="0" anchor="ctr"/>
                </a:tc>
              </a:tr>
              <a:tr h="351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Штрафы, санкции, возмещение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96,03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68 654,7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68 296,3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99,48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39 964,3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39 964,3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16 754,3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16 752,5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99,99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11 936,1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11 579,5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97,01</a:t>
                      </a:r>
                    </a:p>
                  </a:txBody>
                  <a:tcPr marL="9525" marR="9525" marT="9525" marB="0" anchor="ctr"/>
                </a:tc>
              </a:tr>
              <a:tr h="3535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79 137,3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80 171,0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101,31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84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 МО </a:t>
            </a:r>
            <a:r>
              <a:rPr lang="ru-RU" b="1" dirty="0">
                <a:solidFill>
                  <a:schemeClr val="tx1"/>
                </a:solidFill>
              </a:rPr>
              <a:t>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202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финансовый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410790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доходов бюджета (тыс. руб.)</a:t>
            </a:r>
            <a:endParaRPr lang="ru-RU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843749"/>
              </p:ext>
            </p:extLst>
          </p:nvPr>
        </p:nvGraphicFramePr>
        <p:xfrm>
          <a:off x="2743199" y="2057399"/>
          <a:ext cx="9448801" cy="453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4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91658"/>
            <a:ext cx="8915399" cy="572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2023 финансовый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54179" y="1390762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расходов бюджета (план)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323919" y="1908278"/>
            <a:ext cx="2144802" cy="488290"/>
          </a:xfrm>
          <a:prstGeom prst="wedgeRectCallout">
            <a:avLst>
              <a:gd name="adj1" fmla="val 25094"/>
              <a:gd name="adj2" fmla="val 1517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792495" y="1714422"/>
            <a:ext cx="1948544" cy="438001"/>
          </a:xfrm>
          <a:prstGeom prst="wedgeRectCallout">
            <a:avLst>
              <a:gd name="adj1" fmla="val -73527"/>
              <a:gd name="adj2" fmla="val 19156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0,62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357623" y="3903455"/>
            <a:ext cx="1600647" cy="501019"/>
          </a:xfrm>
          <a:prstGeom prst="wedgeRectCallout">
            <a:avLst>
              <a:gd name="adj1" fmla="val -123263"/>
              <a:gd name="adj2" fmla="val 13547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061607" y="6104267"/>
            <a:ext cx="1741091" cy="530233"/>
          </a:xfrm>
          <a:prstGeom prst="wedgeRectCallout">
            <a:avLst>
              <a:gd name="adj1" fmla="val -59585"/>
              <a:gd name="adj2" fmla="val -14854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12,76 %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267492" y="3436746"/>
            <a:ext cx="1370351" cy="636517"/>
          </a:xfrm>
          <a:prstGeom prst="wedgeRectCallout">
            <a:avLst>
              <a:gd name="adj1" fmla="val 81836"/>
              <a:gd name="adj2" fmla="val -6046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и спорт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4323919" y="6077525"/>
            <a:ext cx="1523374" cy="636517"/>
          </a:xfrm>
          <a:prstGeom prst="wedgeRectCallout">
            <a:avLst>
              <a:gd name="adj1" fmla="val 41588"/>
              <a:gd name="adj2" fmla="val -16835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2,99 %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456406" y="4783663"/>
            <a:ext cx="1741091" cy="636517"/>
          </a:xfrm>
          <a:prstGeom prst="wedgeRectCallout">
            <a:avLst>
              <a:gd name="adj1" fmla="val 92814"/>
              <a:gd name="adj2" fmla="val -6525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28,19 %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2597065" y="2488186"/>
            <a:ext cx="1600432" cy="531018"/>
          </a:xfrm>
          <a:prstGeom prst="wedgeRectCallout">
            <a:avLst>
              <a:gd name="adj1" fmla="val 135233"/>
              <a:gd name="adj2" fmla="val 4200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9829978" y="5116022"/>
            <a:ext cx="1447622" cy="608316"/>
          </a:xfrm>
          <a:prstGeom prst="wedgeRectCallout">
            <a:avLst>
              <a:gd name="adj1" fmla="val -113831"/>
              <a:gd name="adj2" fmla="val -3812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6,89 %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235296" y="2081204"/>
            <a:ext cx="1840025" cy="630728"/>
          </a:xfrm>
          <a:prstGeom prst="wedgeRectCallout">
            <a:avLst>
              <a:gd name="adj1" fmla="val -109615"/>
              <a:gd name="adj2" fmla="val 7529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48,41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014360"/>
              </p:ext>
            </p:extLst>
          </p:nvPr>
        </p:nvGraphicFramePr>
        <p:xfrm>
          <a:off x="5297759" y="2528841"/>
          <a:ext cx="4938016" cy="386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168164"/>
              </p:ext>
            </p:extLst>
          </p:nvPr>
        </p:nvGraphicFramePr>
        <p:xfrm>
          <a:off x="4713856" y="2084887"/>
          <a:ext cx="4972657" cy="428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9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МО </a:t>
            </a:r>
            <a:r>
              <a:rPr lang="ru-RU" b="1" dirty="0">
                <a:solidFill>
                  <a:schemeClr val="tx1"/>
                </a:solidFill>
              </a:rPr>
              <a:t>Васильевский </a:t>
            </a:r>
            <a:r>
              <a:rPr lang="ru-RU" b="1" dirty="0" smtClean="0">
                <a:solidFill>
                  <a:schemeClr val="tx1"/>
                </a:solidFill>
              </a:rPr>
              <a:t>за 2023 финансовый год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63298" y="1319350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расходов бюджета (тыс. 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4812"/>
              </p:ext>
            </p:extLst>
          </p:nvPr>
        </p:nvGraphicFramePr>
        <p:xfrm>
          <a:off x="2763298" y="2020600"/>
          <a:ext cx="9123902" cy="449523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160289"/>
                <a:gridCol w="990903"/>
                <a:gridCol w="1083800"/>
                <a:gridCol w="1083800"/>
                <a:gridCol w="805110"/>
              </a:tblGrid>
              <a:tr h="345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23 005,0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22 615,0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</a:t>
                      </a:r>
                    </a:p>
                  </a:txBody>
                  <a:tcPr marL="9525" marR="9525" marT="9525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39 507,3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39 488,6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422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5 600,1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422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10 163,7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5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2 435,4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642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81 612,0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80 902,9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7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МО </a:t>
            </a:r>
            <a:r>
              <a:rPr lang="ru-RU" b="1" dirty="0">
                <a:solidFill>
                  <a:schemeClr val="tx1"/>
                </a:solidFill>
              </a:rPr>
              <a:t>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2023 финансовый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29322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 бюджета (тыс. руб.)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440362"/>
              </p:ext>
            </p:extLst>
          </p:nvPr>
        </p:nvGraphicFramePr>
        <p:xfrm>
          <a:off x="2745579" y="1760581"/>
          <a:ext cx="9446421" cy="492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593825"/>
            <a:ext cx="8915399" cy="4947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Ведомственные целевые программы МО Васильевский за 2023 год: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Структура ведомственных целевых программ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Исполнение ведомственных целевых программ                                                                 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Динамика исполнения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ведомственных целевых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программ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                                              7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Доходы бюджета МО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финансовый год: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Структура доходов бюджета                                                                                                     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Исполнение доходов бюджета                                                                                                10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Динамика доходов бюджета                                                                                                    11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Расходы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бюджета МО 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финансовый год: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Структура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расходов 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    12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Исполнение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13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Динамика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                                                                                                  14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Контактная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15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528329"/>
              </p:ext>
            </p:extLst>
          </p:nvPr>
        </p:nvGraphicFramePr>
        <p:xfrm>
          <a:off x="3403236" y="1961972"/>
          <a:ext cx="5314496" cy="440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Ведомственные целевые программы МО Васильевский за 2023 год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3003590" y="1331007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Ведомственных целевых программ (план)</a:t>
            </a:r>
            <a:endParaRPr lang="ru-RU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8224509" y="1819704"/>
            <a:ext cx="2144802" cy="467226"/>
          </a:xfrm>
          <a:prstGeom prst="wedgeRectCallout">
            <a:avLst>
              <a:gd name="adj1" fmla="val -58606"/>
              <a:gd name="adj2" fmla="val 11300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Благоустройство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78,20 %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176598" y="4724622"/>
            <a:ext cx="2144802" cy="503415"/>
          </a:xfrm>
          <a:prstGeom prst="wedgeRectCallout">
            <a:avLst>
              <a:gd name="adj1" fmla="val 88565"/>
              <a:gd name="adj2" fmla="val 87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6,03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513679" y="5680229"/>
            <a:ext cx="2238154" cy="467226"/>
          </a:xfrm>
          <a:prstGeom prst="wedgeRectCallout">
            <a:avLst>
              <a:gd name="adj1" fmla="val 68318"/>
              <a:gd name="adj2" fmla="val -822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Физкультурно-оздоровительные мероприятия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9611517" y="3268387"/>
            <a:ext cx="2242443" cy="1456235"/>
          </a:xfrm>
          <a:prstGeom prst="wedgeRectCallout">
            <a:avLst>
              <a:gd name="adj1" fmla="val -99974"/>
              <a:gd name="adj2" fmla="val 5825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</a:t>
            </a:r>
            <a:r>
              <a:rPr lang="ru-RU" sz="1000" dirty="0">
                <a:solidFill>
                  <a:schemeClr val="tx1"/>
                </a:solidFill>
              </a:rPr>
              <a:t>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000" dirty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0,09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</a:t>
            </a:r>
            <a:r>
              <a:rPr lang="ru-RU" sz="1000" dirty="0">
                <a:solidFill>
                  <a:schemeClr val="tx1"/>
                </a:solidFill>
              </a:rPr>
              <a:t>межнациональных конфликтов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043290" y="5821504"/>
            <a:ext cx="2144802" cy="467226"/>
          </a:xfrm>
          <a:prstGeom prst="wedgeRectCallout">
            <a:avLst>
              <a:gd name="adj1" fmla="val 43529"/>
              <a:gd name="adj2" fmla="val -17895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Досуговые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1,27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6828146" y="5748540"/>
            <a:ext cx="2144802" cy="467226"/>
          </a:xfrm>
          <a:prstGeom prst="wedgeRectCallout">
            <a:avLst>
              <a:gd name="adj1" fmla="val -68195"/>
              <a:gd name="adj2" fmla="val -15612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Сохранение местных традиций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1,23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9715229" y="5467022"/>
            <a:ext cx="2242443" cy="467226"/>
          </a:xfrm>
          <a:prstGeom prst="wedgeRectCallout">
            <a:avLst>
              <a:gd name="adj1" fmla="val -120576"/>
              <a:gd name="adj2" fmla="val -1060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Городские праздничные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11,41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698171" y="1850365"/>
            <a:ext cx="2919420" cy="2246129"/>
          </a:xfrm>
          <a:prstGeom prst="wedgeRectCallout">
            <a:avLst>
              <a:gd name="adj1" fmla="val 59172"/>
              <a:gd name="adj2" fmla="val 6907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Трудоустройство несовершеннолетних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1,06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Общественные работы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0,19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Обучение действиям при ГО и ЧС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наркомании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терроризма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правонарушений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Формирование архивного фонда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015614"/>
              </p:ext>
            </p:extLst>
          </p:nvPr>
        </p:nvGraphicFramePr>
        <p:xfrm>
          <a:off x="4295317" y="2359279"/>
          <a:ext cx="5290691" cy="302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</a:t>
            </a:r>
            <a:r>
              <a:rPr lang="ru-RU" b="1" dirty="0" smtClean="0">
                <a:solidFill>
                  <a:schemeClr val="tx1"/>
                </a:solidFill>
              </a:rPr>
              <a:t>программы МО Васильевский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2023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Исполнение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47562"/>
              </p:ext>
            </p:extLst>
          </p:nvPr>
        </p:nvGraphicFramePr>
        <p:xfrm>
          <a:off x="2721429" y="2576150"/>
          <a:ext cx="8826726" cy="39262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1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53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</a:t>
            </a:r>
            <a:r>
              <a:rPr lang="ru-RU" b="1" dirty="0" smtClean="0">
                <a:solidFill>
                  <a:schemeClr val="tx1"/>
                </a:solidFill>
              </a:rPr>
              <a:t>программы МО </a:t>
            </a:r>
            <a:r>
              <a:rPr lang="ru-RU" b="1" dirty="0">
                <a:solidFill>
                  <a:schemeClr val="tx1"/>
                </a:solidFill>
              </a:rPr>
              <a:t>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2023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(продолжение)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7330"/>
              </p:ext>
            </p:extLst>
          </p:nvPr>
        </p:nvGraphicFramePr>
        <p:xfrm>
          <a:off x="2721429" y="2461709"/>
          <a:ext cx="9100457" cy="405041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14267"/>
                <a:gridCol w="7159945"/>
                <a:gridCol w="587995"/>
                <a:gridCol w="611308"/>
                <a:gridCol w="426942"/>
              </a:tblGrid>
              <a:tr h="18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1007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  <a:tr h="31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31 608,9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31 605,8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63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82239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9992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11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РФ, проживающих на территории муниципального образования, социально и культурную адаптацию мигрантов, профилактику межнациональных конфликтов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</a:t>
            </a:r>
            <a:r>
              <a:rPr lang="ru-RU" b="1" dirty="0" smtClean="0">
                <a:solidFill>
                  <a:schemeClr val="tx1"/>
                </a:solidFill>
              </a:rPr>
              <a:t>программы МО </a:t>
            </a:r>
            <a:r>
              <a:rPr lang="ru-RU" b="1" dirty="0">
                <a:solidFill>
                  <a:schemeClr val="tx1"/>
                </a:solidFill>
              </a:rPr>
              <a:t>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2023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(окончание)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77899"/>
              </p:ext>
            </p:extLst>
          </p:nvPr>
        </p:nvGraphicFramePr>
        <p:xfrm>
          <a:off x="2721429" y="2416462"/>
          <a:ext cx="8826726" cy="3831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12388"/>
                <a:gridCol w="613955"/>
                <a:gridCol w="570411"/>
                <a:gridCol w="422955"/>
              </a:tblGrid>
              <a:tr h="22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630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12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</a:tr>
              <a:tr h="40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41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81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 мероприятий, физкультурно-оздоровительных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05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официальной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социально-экономическом и культурном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49843">
                <a:tc>
                  <a:txBody>
                    <a:bodyPr/>
                    <a:lstStyle/>
                    <a:p>
                      <a:pPr algn="ctr"/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40 413,6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40 347,9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</a:t>
            </a:r>
            <a:r>
              <a:rPr lang="ru-RU" b="1" dirty="0" smtClean="0">
                <a:solidFill>
                  <a:schemeClr val="tx1"/>
                </a:solidFill>
              </a:rPr>
              <a:t>программы МО </a:t>
            </a:r>
            <a:r>
              <a:rPr lang="ru-RU" b="1" dirty="0">
                <a:solidFill>
                  <a:schemeClr val="tx1"/>
                </a:solidFill>
              </a:rPr>
              <a:t>Васильевский за </a:t>
            </a:r>
            <a:r>
              <a:rPr lang="ru-RU" b="1" dirty="0" smtClean="0">
                <a:solidFill>
                  <a:schemeClr val="tx1"/>
                </a:solidFill>
              </a:rPr>
              <a:t>2023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303764"/>
            <a:ext cx="8915399" cy="589277"/>
          </a:xfrm>
        </p:spPr>
        <p:txBody>
          <a:bodyPr/>
          <a:lstStyle/>
          <a:p>
            <a:r>
              <a:rPr lang="ru-RU" dirty="0" smtClean="0"/>
              <a:t>Динамика исполнения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38254"/>
              </p:ext>
            </p:extLst>
          </p:nvPr>
        </p:nvGraphicFramePr>
        <p:xfrm>
          <a:off x="2700767" y="2237648"/>
          <a:ext cx="9019291" cy="424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</a:t>
            </a:r>
            <a:r>
              <a:rPr lang="ru-RU" b="1">
                <a:solidFill>
                  <a:schemeClr val="tx1"/>
                </a:solidFill>
              </a:rPr>
              <a:t>целевые </a:t>
            </a:r>
            <a:r>
              <a:rPr lang="ru-RU" b="1" smtClean="0">
                <a:solidFill>
                  <a:schemeClr val="tx1"/>
                </a:solidFill>
              </a:rPr>
              <a:t>программы МО </a:t>
            </a:r>
            <a:r>
              <a:rPr lang="ru-RU" b="1" dirty="0">
                <a:solidFill>
                  <a:schemeClr val="tx1"/>
                </a:solidFill>
              </a:rPr>
              <a:t>Васильевский </a:t>
            </a:r>
            <a:r>
              <a:rPr lang="ru-RU" b="1">
                <a:solidFill>
                  <a:schemeClr val="tx1"/>
                </a:solidFill>
              </a:rPr>
              <a:t>за </a:t>
            </a:r>
            <a:r>
              <a:rPr lang="ru-RU" b="1" smtClean="0">
                <a:solidFill>
                  <a:schemeClr val="tx1"/>
                </a:solidFill>
              </a:rPr>
              <a:t>2023 год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68663" y="1331007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исполнения ведомственных целевых программ (окончание)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55433"/>
              </p:ext>
            </p:extLst>
          </p:nvPr>
        </p:nvGraphicFramePr>
        <p:xfrm>
          <a:off x="2750343" y="1933423"/>
          <a:ext cx="8797812" cy="419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20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 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202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финансовый 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02956" y="139351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доходов бюджета (план)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350794" y="5610238"/>
            <a:ext cx="1368975" cy="612648"/>
          </a:xfrm>
          <a:prstGeom prst="wedgeRectCallout">
            <a:avLst>
              <a:gd name="adj1" fmla="val -132836"/>
              <a:gd name="adj2" fmla="val -10016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Субвенции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 15,08 %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388909" y="1924552"/>
            <a:ext cx="1698081" cy="612648"/>
          </a:xfrm>
          <a:prstGeom prst="wedgeRectCallout">
            <a:avLst>
              <a:gd name="adj1" fmla="val 107042"/>
              <a:gd name="adj2" fmla="val 32629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0,1</a:t>
            </a:r>
            <a:r>
              <a:rPr lang="ru-RU" sz="1000" b="1" dirty="0">
                <a:solidFill>
                  <a:schemeClr val="tx1"/>
                </a:solidFill>
              </a:rPr>
              <a:t>4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506183" y="4423565"/>
            <a:ext cx="1647822" cy="612648"/>
          </a:xfrm>
          <a:prstGeom prst="wedgeRectCallout">
            <a:avLst>
              <a:gd name="adj1" fmla="val 107353"/>
              <a:gd name="adj2" fmla="val -3132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1,11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497951" y="5783168"/>
            <a:ext cx="1371597" cy="612648"/>
          </a:xfrm>
          <a:prstGeom prst="wedgeRectCallout">
            <a:avLst>
              <a:gd name="adj1" fmla="val 66318"/>
              <a:gd name="adj2" fmla="val -14838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 на доходы физических лиц </a:t>
            </a:r>
            <a:r>
              <a:rPr lang="ru-RU" sz="1000" b="1" dirty="0" smtClean="0">
                <a:solidFill>
                  <a:schemeClr val="tx1"/>
                </a:solidFill>
              </a:rPr>
              <a:t>12,00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853915" y="3126582"/>
            <a:ext cx="1698081" cy="612648"/>
          </a:xfrm>
          <a:prstGeom prst="wedgeRectCallout">
            <a:avLst>
              <a:gd name="adj1" fmla="val 134862"/>
              <a:gd name="adj2" fmla="val 15698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7812075" y="1306451"/>
            <a:ext cx="1368975" cy="612648"/>
          </a:xfrm>
          <a:prstGeom prst="wedgeRectCallout">
            <a:avLst>
              <a:gd name="adj1" fmla="val -63411"/>
              <a:gd name="adj2" fmla="val 13343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Дотации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50,50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0467668" y="2896853"/>
            <a:ext cx="1368975" cy="612648"/>
          </a:xfrm>
          <a:prstGeom prst="wedgeRectCallout">
            <a:avLst>
              <a:gd name="adj1" fmla="val -86282"/>
              <a:gd name="adj2" fmla="val 12843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Субсидии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21,17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280572"/>
              </p:ext>
            </p:extLst>
          </p:nvPr>
        </p:nvGraphicFramePr>
        <p:xfrm>
          <a:off x="4756014" y="2116184"/>
          <a:ext cx="5453591" cy="366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9545</TotalTime>
  <Words>1071</Words>
  <Application>Microsoft Office PowerPoint</Application>
  <PresentationFormat>Широкоэкранный</PresentationFormat>
  <Paragraphs>330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Отчет за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490</cp:revision>
  <dcterms:created xsi:type="dcterms:W3CDTF">2017-09-11T10:04:56Z</dcterms:created>
  <dcterms:modified xsi:type="dcterms:W3CDTF">2024-02-14T07:38:47Z</dcterms:modified>
</cp:coreProperties>
</file>